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ee6b9ded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ee6b9ded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ee6b9ded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ee6b9ded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cee6b9ded4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cee6b9ded4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e5764ae8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ce5764ae8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e53f736c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e53f736c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ce53f736c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ce53f736c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ce53f736c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ce53f736c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ce53f736c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ce53f736c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e5764ae8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e5764ae8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ce53f736c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ce53f736c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e5764ae8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e5764ae8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e5764ae8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e5764ae8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outu.be/ThycBsjI9mw" TargetMode="External"/><Relationship Id="rId4" Type="http://schemas.openxmlformats.org/officeDocument/2006/relationships/hyperlink" Target="https://pt.wikipedia.org/wiki/Sociedade_conectada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0" y="1666750"/>
            <a:ext cx="7801500" cy="105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Apresentação base do Solar-Bank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Equipe: Mateus Valentim, </a:t>
            </a:r>
            <a:r>
              <a:rPr lang="pt-BR"/>
              <a:t>Guilherme</a:t>
            </a:r>
            <a:r>
              <a:rPr lang="pt-BR"/>
              <a:t> Otavio e Anderson Martins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4911" y="4198600"/>
            <a:ext cx="73163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306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base  do site da Solar-bank: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525" y="879475"/>
            <a:ext cx="4110948" cy="395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5325" y="0"/>
            <a:ext cx="65885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700" y="942975"/>
            <a:ext cx="7648575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pesquisa e estudo (até o momento):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RBtech. Como fazer um POWER BANK. [vídeo]. RBtech, 19 de julho de 2018. Disponível em: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https://youtu.be/ThycBsjI9mw</a:t>
            </a:r>
            <a:r>
              <a:rPr lang="pt-BR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Wikipedia. Sociedade conectada. In: Wikipedia: a enciclopédia livre. Disponível em:</a:t>
            </a:r>
            <a:r>
              <a:rPr lang="pt-BR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https://pt.wikipedia.org/wiki/Sociedade_conectada</a:t>
            </a:r>
            <a:r>
              <a:rPr lang="pt-BR">
                <a:solidFill>
                  <a:schemeClr val="dk1"/>
                </a:solidFill>
              </a:rPr>
              <a:t>. Acesso em: 21 de abril de 2024.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50">
                <a:solidFill>
                  <a:schemeClr val="dk1"/>
                </a:solidFill>
              </a:rPr>
              <a:t>Bootstrap. Disponível em: &lt;https://getbootstrap.com\&gt;. Acesso em: 23 abril 2024.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680625"/>
            <a:ext cx="418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300"/>
              <a:t>Solar-bank e a sociedade conectada:</a:t>
            </a:r>
            <a:endParaRPr sz="23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55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765">
                <a:solidFill>
                  <a:schemeClr val="lt2"/>
                </a:solidFill>
              </a:rPr>
              <a:t>“</a:t>
            </a:r>
            <a:r>
              <a:rPr lang="pt-BR" sz="1765">
                <a:solidFill>
                  <a:schemeClr val="lt2"/>
                </a:solidFill>
              </a:rPr>
              <a:t>A sociedade conectada:</a:t>
            </a:r>
            <a:br>
              <a:rPr lang="pt-BR" sz="1765">
                <a:solidFill>
                  <a:schemeClr val="lt2"/>
                </a:solidFill>
              </a:rPr>
            </a:br>
            <a:r>
              <a:rPr lang="pt-BR" sz="1765">
                <a:solidFill>
                  <a:schemeClr val="lt2"/>
                </a:solidFill>
              </a:rPr>
              <a:t>Termo empregado para designar o uso da tecnologia da informação e telecomunicação para a sociedade </a:t>
            </a:r>
            <a:r>
              <a:rPr b="1" lang="pt-BR" sz="1765">
                <a:solidFill>
                  <a:schemeClr val="lt2"/>
                </a:solidFill>
              </a:rPr>
              <a:t>se interagir, compartilhar ideias e conhecimentos.</a:t>
            </a:r>
            <a:r>
              <a:rPr lang="pt-BR" sz="1765">
                <a:solidFill>
                  <a:schemeClr val="lt2"/>
                </a:solidFill>
              </a:rPr>
              <a:t> É a estrutura social organizada </a:t>
            </a:r>
            <a:r>
              <a:rPr b="1" lang="pt-BR" sz="1765">
                <a:solidFill>
                  <a:schemeClr val="lt2"/>
                </a:solidFill>
              </a:rPr>
              <a:t>através da rede de informações processadas eletronicamente.</a:t>
            </a:r>
            <a:r>
              <a:rPr lang="pt-BR" sz="1765">
                <a:solidFill>
                  <a:schemeClr val="lt2"/>
                </a:solidFill>
              </a:rPr>
              <a:t>”</a:t>
            </a:r>
            <a:endParaRPr sz="1765">
              <a:solidFill>
                <a:schemeClr val="lt2"/>
              </a:solidFill>
            </a:endParaRPr>
          </a:p>
          <a:p>
            <a:pPr indent="0" lvl="0" marL="0" rtl="0" algn="just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pt-BR" sz="1765">
                <a:solidFill>
                  <a:schemeClr val="lt2"/>
                </a:solidFill>
              </a:rPr>
              <a:t>A iniciativa “Solar-bank” é auxiliar os usuários com conhecimentos básicos de eletrônica a construir um carregador portátil, que é algo quase indispensável na nossa sociedade conectada.</a:t>
            </a:r>
            <a:endParaRPr sz="1765">
              <a:solidFill>
                <a:schemeClr val="lt2"/>
              </a:solidFill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550" y="1152475"/>
            <a:ext cx="3416399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205225"/>
            <a:ext cx="275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600" u="sng"/>
              <a:t>IDEIA BASE:</a:t>
            </a:r>
            <a:endParaRPr sz="2600" u="sng"/>
          </a:p>
        </p:txBody>
      </p:sp>
    </p:spTree>
  </p:cSld>
  <p:clrMapOvr>
    <a:masterClrMapping/>
  </p:clrMapOvr>
  <p:transition spd="med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645900" y="442375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2900"/>
              <a:t>Como iremos fazer o carregador portátil? é muito difícil?</a:t>
            </a:r>
            <a:endParaRPr sz="344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275" y="1444050"/>
            <a:ext cx="32194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Materiais: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25" y="1197925"/>
            <a:ext cx="2758000" cy="21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375" y="720300"/>
            <a:ext cx="2074050" cy="20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050" y="1337500"/>
            <a:ext cx="2074050" cy="20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300" y="935725"/>
            <a:ext cx="2074050" cy="207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0700" y="3196400"/>
            <a:ext cx="1947100" cy="19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1045" y="2325725"/>
            <a:ext cx="3417971" cy="257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Construção</a:t>
            </a:r>
            <a:r>
              <a:rPr lang="pt-BR"/>
              <a:t> do power-bank: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213" y="1071825"/>
            <a:ext cx="6151574" cy="37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7647775" y="4650550"/>
            <a:ext cx="1535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1F1F1F"/>
                </a:solidFill>
                <a:highlight>
                  <a:schemeClr val="dk1"/>
                </a:highlight>
                <a:latin typeface="Average"/>
                <a:ea typeface="Average"/>
                <a:cs typeface="Average"/>
                <a:sym typeface="Average"/>
              </a:rPr>
              <a:t>medidas em cm</a:t>
            </a:r>
            <a:endParaRPr sz="1200">
              <a:solidFill>
                <a:srgbClr val="1F1F1F"/>
              </a:solidFill>
              <a:highlight>
                <a:schemeClr val="dk1"/>
              </a:highlight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003175" y="1071825"/>
            <a:ext cx="403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A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6259600" y="1071825"/>
            <a:ext cx="4035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B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ransition spd="med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Custos: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3791100" cy="16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Placa 18650 Mobile Power: R$: 13,00.</a:t>
            </a:r>
            <a:br>
              <a:rPr lang="pt-BR"/>
            </a:br>
            <a:r>
              <a:rPr lang="pt-BR"/>
              <a:t>Placa Solar 5v: R$: R$: 22,50.</a:t>
            </a:r>
            <a:br>
              <a:rPr lang="pt-BR"/>
            </a:br>
            <a:r>
              <a:rPr lang="pt-BR"/>
              <a:t>Pilha de lítio: R$: 14,00. (porém pode ser reaproveitada).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9400" y="462629"/>
            <a:ext cx="4502900" cy="4218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Cartilha do Solar-Bank: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596363" y="1147325"/>
            <a:ext cx="1905000" cy="3366300"/>
          </a:xfrm>
          <a:prstGeom prst="roundRect">
            <a:avLst>
              <a:gd fmla="val 16667" name="adj"/>
            </a:avLst>
          </a:prstGeom>
          <a:solidFill>
            <a:srgbClr val="2899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611788" y="1147325"/>
            <a:ext cx="1905000" cy="3366300"/>
          </a:xfrm>
          <a:prstGeom prst="roundRect">
            <a:avLst>
              <a:gd fmla="val 16667" name="adj"/>
            </a:avLst>
          </a:prstGeom>
          <a:solidFill>
            <a:srgbClr val="2899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9"/>
          <p:cNvSpPr/>
          <p:nvPr/>
        </p:nvSpPr>
        <p:spPr>
          <a:xfrm>
            <a:off x="4627200" y="1147325"/>
            <a:ext cx="1905000" cy="3366300"/>
          </a:xfrm>
          <a:prstGeom prst="roundRect">
            <a:avLst>
              <a:gd fmla="val 16667" name="adj"/>
            </a:avLst>
          </a:prstGeom>
          <a:solidFill>
            <a:srgbClr val="2899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6642638" y="1147325"/>
            <a:ext cx="1905000" cy="3366300"/>
          </a:xfrm>
          <a:prstGeom prst="roundRect">
            <a:avLst>
              <a:gd fmla="val 16667" name="adj"/>
            </a:avLst>
          </a:prstGeom>
          <a:solidFill>
            <a:srgbClr val="28992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2" name="Google Shape;112;p19"/>
          <p:cNvSpPr txBox="1"/>
          <p:nvPr>
            <p:ph idx="4294967295" type="subTitle"/>
          </p:nvPr>
        </p:nvSpPr>
        <p:spPr>
          <a:xfrm>
            <a:off x="1132175" y="4513625"/>
            <a:ext cx="8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Frente</a:t>
            </a:r>
            <a:endParaRPr/>
          </a:p>
        </p:txBody>
      </p:sp>
      <p:sp>
        <p:nvSpPr>
          <p:cNvPr id="113" name="Google Shape;113;p19"/>
          <p:cNvSpPr txBox="1"/>
          <p:nvPr>
            <p:ph idx="4294967295" type="subTitle"/>
          </p:nvPr>
        </p:nvSpPr>
        <p:spPr>
          <a:xfrm>
            <a:off x="5162988" y="4513625"/>
            <a:ext cx="8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Pag 2</a:t>
            </a:r>
            <a:endParaRPr/>
          </a:p>
        </p:txBody>
      </p:sp>
      <p:sp>
        <p:nvSpPr>
          <p:cNvPr id="114" name="Google Shape;114;p19"/>
          <p:cNvSpPr txBox="1"/>
          <p:nvPr>
            <p:ph idx="4294967295" type="subTitle"/>
          </p:nvPr>
        </p:nvSpPr>
        <p:spPr>
          <a:xfrm>
            <a:off x="3147575" y="4513625"/>
            <a:ext cx="8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Pag 1</a:t>
            </a:r>
            <a:endParaRPr/>
          </a:p>
        </p:txBody>
      </p:sp>
      <p:sp>
        <p:nvSpPr>
          <p:cNvPr id="115" name="Google Shape;115;p19"/>
          <p:cNvSpPr txBox="1"/>
          <p:nvPr>
            <p:ph idx="4294967295" type="subTitle"/>
          </p:nvPr>
        </p:nvSpPr>
        <p:spPr>
          <a:xfrm>
            <a:off x="7178425" y="4513625"/>
            <a:ext cx="83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Verso</a:t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725200" y="2251375"/>
            <a:ext cx="1591200" cy="11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7" name="Google Shape;117;p19"/>
          <p:cNvSpPr txBox="1"/>
          <p:nvPr>
            <p:ph idx="4294967295" type="subTitle"/>
          </p:nvPr>
        </p:nvSpPr>
        <p:spPr>
          <a:xfrm>
            <a:off x="1023875" y="2544125"/>
            <a:ext cx="10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187"/>
              <a:t>Imagem</a:t>
            </a:r>
            <a:endParaRPr sz="2187"/>
          </a:p>
        </p:txBody>
      </p:sp>
      <p:sp>
        <p:nvSpPr>
          <p:cNvPr id="118" name="Google Shape;118;p19"/>
          <p:cNvSpPr/>
          <p:nvPr/>
        </p:nvSpPr>
        <p:spPr>
          <a:xfrm>
            <a:off x="6702200" y="1451275"/>
            <a:ext cx="1785900" cy="2024100"/>
          </a:xfrm>
          <a:prstGeom prst="wedgeRectCallout">
            <a:avLst>
              <a:gd fmla="val 1900" name="adj1"/>
              <a:gd fmla="val 6205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0" l="-5590" r="5589" t="0"/>
          <a:stretch/>
        </p:blipFill>
        <p:spPr>
          <a:xfrm>
            <a:off x="6783825" y="3538975"/>
            <a:ext cx="974650" cy="9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7009975" y="1378700"/>
            <a:ext cx="12792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1F1F1F"/>
                </a:solidFill>
                <a:latin typeface="Average"/>
                <a:ea typeface="Average"/>
                <a:cs typeface="Average"/>
                <a:sym typeface="Average"/>
              </a:rPr>
              <a:t>Materiais:</a:t>
            </a:r>
            <a:endParaRPr sz="1800">
              <a:solidFill>
                <a:srgbClr val="1F1F1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664" y="3628100"/>
            <a:ext cx="668124" cy="66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idx="4294967295" type="subTitle"/>
          </p:nvPr>
        </p:nvSpPr>
        <p:spPr>
          <a:xfrm>
            <a:off x="2717875" y="1378700"/>
            <a:ext cx="833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dk1"/>
                </a:solidFill>
              </a:rPr>
              <a:t>1°  Passo:</a:t>
            </a:r>
            <a:endParaRPr sz="2400" u="sng">
              <a:solidFill>
                <a:schemeClr val="dk1"/>
              </a:solidFill>
            </a:endParaRPr>
          </a:p>
        </p:txBody>
      </p:sp>
      <p:sp>
        <p:nvSpPr>
          <p:cNvPr id="123" name="Google Shape;123;p19"/>
          <p:cNvSpPr txBox="1"/>
          <p:nvPr>
            <p:ph idx="4294967295" type="subTitle"/>
          </p:nvPr>
        </p:nvSpPr>
        <p:spPr>
          <a:xfrm>
            <a:off x="2717875" y="2717525"/>
            <a:ext cx="833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dk1"/>
                </a:solidFill>
              </a:rPr>
              <a:t>2</a:t>
            </a:r>
            <a:r>
              <a:rPr lang="pt-BR" u="sng">
                <a:solidFill>
                  <a:schemeClr val="dk1"/>
                </a:solidFill>
              </a:rPr>
              <a:t>°  Passo:</a:t>
            </a:r>
            <a:endParaRPr sz="2400" u="sng">
              <a:solidFill>
                <a:schemeClr val="dk1"/>
              </a:solidFill>
            </a:endParaRPr>
          </a:p>
        </p:txBody>
      </p:sp>
      <p:sp>
        <p:nvSpPr>
          <p:cNvPr id="124" name="Google Shape;124;p19"/>
          <p:cNvSpPr txBox="1"/>
          <p:nvPr>
            <p:ph idx="4294967295" type="subTitle"/>
          </p:nvPr>
        </p:nvSpPr>
        <p:spPr>
          <a:xfrm>
            <a:off x="4775275" y="1378700"/>
            <a:ext cx="8334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u="sng">
                <a:solidFill>
                  <a:schemeClr val="dk1"/>
                </a:solidFill>
              </a:rPr>
              <a:t>3</a:t>
            </a:r>
            <a:r>
              <a:rPr lang="pt-BR" u="sng">
                <a:solidFill>
                  <a:schemeClr val="dk1"/>
                </a:solidFill>
              </a:rPr>
              <a:t>°  Passo:</a:t>
            </a:r>
            <a:endParaRPr sz="2400" u="sng">
              <a:solidFill>
                <a:schemeClr val="dk1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2765388" y="1725700"/>
            <a:ext cx="1560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Lorem ipsum dolor sit amet, consectetur adipiscing elit. Fusce dignissim porta ligula eu </a:t>
            </a:r>
            <a:r>
              <a:rPr lang="pt-BR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sagittis. Donec nunc eros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2783825" y="3119663"/>
            <a:ext cx="1560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Lorem ipsum dolor sit amet, consectetur adipiscing elit. Fusce dignissim porta ligula eu sagittis. Donec nunc eros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4799275" y="1725688"/>
            <a:ext cx="1560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Lorem ipsum dolor sit amet, consectetur adipiscing elit. Fusce dignissim porta ligula eu sagittis. Donec nunc eros</a:t>
            </a:r>
            <a:endParaRPr sz="10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19"/>
          <p:cNvSpPr txBox="1"/>
          <p:nvPr>
            <p:ph idx="4294967295" type="subTitle"/>
          </p:nvPr>
        </p:nvSpPr>
        <p:spPr>
          <a:xfrm>
            <a:off x="5289863" y="3228800"/>
            <a:ext cx="7209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31" u="sng">
                <a:solidFill>
                  <a:schemeClr val="dk1"/>
                </a:solidFill>
              </a:rPr>
              <a:t>Vídeo</a:t>
            </a:r>
            <a:r>
              <a:rPr lang="pt-BR" sz="2431" u="sng">
                <a:solidFill>
                  <a:schemeClr val="dk1"/>
                </a:solidFill>
              </a:rPr>
              <a:t>:</a:t>
            </a:r>
            <a:endParaRPr sz="3031" u="sng">
              <a:solidFill>
                <a:schemeClr val="dk1"/>
              </a:solidFill>
            </a:endParaRPr>
          </a:p>
        </p:txBody>
      </p:sp>
      <p:sp>
        <p:nvSpPr>
          <p:cNvPr id="129" name="Google Shape;129;p19"/>
          <p:cNvSpPr txBox="1"/>
          <p:nvPr>
            <p:ph idx="4294967295" type="subTitle"/>
          </p:nvPr>
        </p:nvSpPr>
        <p:spPr>
          <a:xfrm>
            <a:off x="1023875" y="1378700"/>
            <a:ext cx="10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187"/>
              <a:t>Título</a:t>
            </a:r>
            <a:endParaRPr sz="2187"/>
          </a:p>
        </p:txBody>
      </p:sp>
      <p:sp>
        <p:nvSpPr>
          <p:cNvPr id="130" name="Google Shape;130;p19"/>
          <p:cNvSpPr txBox="1"/>
          <p:nvPr>
            <p:ph idx="4294967295" type="subTitle"/>
          </p:nvPr>
        </p:nvSpPr>
        <p:spPr>
          <a:xfrm>
            <a:off x="1023875" y="3475375"/>
            <a:ext cx="105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187"/>
              <a:t>Sub-título</a:t>
            </a:r>
            <a:endParaRPr sz="2187"/>
          </a:p>
        </p:txBody>
      </p:sp>
      <p:sp>
        <p:nvSpPr>
          <p:cNvPr id="131" name="Google Shape;131;p19"/>
          <p:cNvSpPr txBox="1"/>
          <p:nvPr/>
        </p:nvSpPr>
        <p:spPr>
          <a:xfrm>
            <a:off x="6783813" y="1951400"/>
            <a:ext cx="1560900" cy="9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1F1F1F"/>
                </a:solidFill>
                <a:latin typeface="Average"/>
                <a:ea typeface="Average"/>
                <a:cs typeface="Average"/>
                <a:sym typeface="Average"/>
              </a:rPr>
              <a:t>Lorem ipsum dolor sit amet, consectetur adipiscing elit. Fusce dignissim porta ligula eu sagittis. Donec nunc eros</a:t>
            </a:r>
            <a:endParaRPr sz="1000">
              <a:solidFill>
                <a:srgbClr val="1F1F1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 do Solar-Bank:</a:t>
            </a:r>
            <a:endParaRPr/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48075"/>
            <a:ext cx="6096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0375" y="1245225"/>
            <a:ext cx="2591750" cy="20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40435">
            <a:off x="3669600" y="1281237"/>
            <a:ext cx="2074051" cy="20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2374" y="859700"/>
            <a:ext cx="2551951" cy="257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2668624" y="1581416"/>
            <a:ext cx="1299403" cy="1136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700000">
            <a:off x="5465911" y="1581404"/>
            <a:ext cx="1299403" cy="1136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